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  <p:sldMasterId id="2147483665" r:id="rId3"/>
  </p:sldMasterIdLst>
  <p:notesMasterIdLst>
    <p:notesMasterId r:id="rId27"/>
  </p:notesMasterIdLst>
  <p:sldIdLst>
    <p:sldId id="257" r:id="rId4"/>
    <p:sldId id="258" r:id="rId5"/>
    <p:sldId id="260" r:id="rId6"/>
    <p:sldId id="261" r:id="rId7"/>
    <p:sldId id="262" r:id="rId8"/>
    <p:sldId id="263" r:id="rId9"/>
    <p:sldId id="259" r:id="rId10"/>
    <p:sldId id="264" r:id="rId11"/>
    <p:sldId id="265" r:id="rId12"/>
    <p:sldId id="266" r:id="rId13"/>
    <p:sldId id="267" r:id="rId14"/>
    <p:sldId id="268" r:id="rId15"/>
    <p:sldId id="269" r:id="rId16"/>
    <p:sldId id="273" r:id="rId17"/>
    <p:sldId id="274" r:id="rId18"/>
    <p:sldId id="275" r:id="rId19"/>
    <p:sldId id="278" r:id="rId20"/>
    <p:sldId id="280" r:id="rId21"/>
    <p:sldId id="279" r:id="rId22"/>
    <p:sldId id="281" r:id="rId23"/>
    <p:sldId id="282" r:id="rId24"/>
    <p:sldId id="283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A2C6F-FC06-437E-8D11-5C15664B429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FD297-0EE1-44B5-A1F7-82BE511B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0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2e4d6539e8_0_1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22e4d6539e8_0_1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38b72873b2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38b72873b2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e4d6539e8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2e4d6539e8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38b72873b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38b72873b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38b72873b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38b72873b2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e4d6539e8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2e4d6539e8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38b72873b2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38b72873b2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38b72873b2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38b72873b2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19CD31E6-E5D6-57EE-34DF-3C4674104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e4d6539e8_0_116:notes">
            <a:extLst>
              <a:ext uri="{FF2B5EF4-FFF2-40B4-BE49-F238E27FC236}">
                <a16:creationId xmlns:a16="http://schemas.microsoft.com/office/drawing/2014/main" id="{FC2869E1-CDFB-6E8A-8AFB-156399CBF8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2e4d6539e8_0_116:notes">
            <a:extLst>
              <a:ext uri="{FF2B5EF4-FFF2-40B4-BE49-F238E27FC236}">
                <a16:creationId xmlns:a16="http://schemas.microsoft.com/office/drawing/2014/main" id="{7A078D39-CF8B-FA41-92CA-2F022D3B8B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448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>
          <a:extLst>
            <a:ext uri="{FF2B5EF4-FFF2-40B4-BE49-F238E27FC236}">
              <a16:creationId xmlns:a16="http://schemas.microsoft.com/office/drawing/2014/main" id="{EF49719E-6E5C-5DE2-6CFB-501E12853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2e4d6539e8_0_1257:notes">
            <a:extLst>
              <a:ext uri="{FF2B5EF4-FFF2-40B4-BE49-F238E27FC236}">
                <a16:creationId xmlns:a16="http://schemas.microsoft.com/office/drawing/2014/main" id="{A053C639-7F30-38B8-0ADA-9175780F5D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22e4d6539e8_0_1257:notes">
            <a:extLst>
              <a:ext uri="{FF2B5EF4-FFF2-40B4-BE49-F238E27FC236}">
                <a16:creationId xmlns:a16="http://schemas.microsoft.com/office/drawing/2014/main" id="{F9DF3CFE-C928-821A-BB71-663175EBE3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496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2e4d6539e8_0_1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22e4d6539e8_0_1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e4d6539e8_0_1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22e4d6539e8_0_1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2e4d6539e8_0_1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22e4d6539e8_0_1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e4d6539e8_0_1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22e4d6539e8_0_1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e4d6539e8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22e4d6539e8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e4d6539e8_0_1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22e4d6539e8_0_1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2e4d6539e8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22e4d6539e8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8554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e4d6539e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e4d6539e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8b72873b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38b72873b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ctrTitle"/>
          </p:nvPr>
        </p:nvSpPr>
        <p:spPr>
          <a:xfrm>
            <a:off x="3215216" y="4076700"/>
            <a:ext cx="5761600" cy="1368400"/>
          </a:xfrm>
          <a:prstGeom prst="rect">
            <a:avLst/>
          </a:prstGeom>
          <a:noFill/>
          <a:ln>
            <a:noFill/>
          </a:ln>
          <a:effectLst>
            <a:outerShdw blurRad="63500" dist="17960" dir="2700000">
              <a:schemeClr val="lt2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ubTitle" idx="1"/>
          </p:nvPr>
        </p:nvSpPr>
        <p:spPr>
          <a:xfrm>
            <a:off x="3215216" y="5516563"/>
            <a:ext cx="5761600" cy="719200"/>
          </a:xfrm>
          <a:prstGeom prst="rect">
            <a:avLst/>
          </a:prstGeom>
          <a:noFill/>
          <a:ln>
            <a:noFill/>
          </a:ln>
          <a:effectLst>
            <a:outerShdw blurRad="63500" dist="17960" dir="2700000">
              <a:schemeClr val="lt2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lvl="4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lvl="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6pPr>
            <a:lvl7pPr lvl="6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7pPr>
            <a:lvl8pPr lvl="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8pPr>
            <a:lvl9pPr lvl="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2738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15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8211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5252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0396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9293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 and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624416" y="1125537"/>
            <a:ext cx="10943200" cy="9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624416" y="2205037"/>
            <a:ext cx="10943200" cy="43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1219170" lvl="1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828754" lvl="2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3047924" lvl="4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3657509" lvl="5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6pPr>
            <a:lvl7pPr marL="4267093" lvl="6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7pPr>
            <a:lvl8pPr marL="4876678" lvl="7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8pPr>
            <a:lvl9pPr marL="5486263" lvl="8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4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4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4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867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255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 and 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2544233" y="274637"/>
            <a:ext cx="90232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2544233" y="1600200"/>
            <a:ext cx="90380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ts val="1800"/>
              <a:buChar char="•"/>
              <a:defRPr/>
            </a:lvl1pPr>
            <a:lvl2pPr marL="1219170" lvl="1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ts val="1800"/>
              <a:buChar char="–"/>
              <a:defRPr/>
            </a:lvl2pPr>
            <a:lvl3pPr marL="1828754" lvl="2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ts val="1800"/>
              <a:buChar char="–"/>
              <a:defRPr/>
            </a:lvl4pPr>
            <a:lvl5pPr marL="3047924" lvl="4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ts val="1800"/>
              <a:buChar char="»"/>
              <a:defRPr/>
            </a:lvl5pPr>
            <a:lvl6pPr marL="3657509" lvl="5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ts val="1800"/>
              <a:buChar char="»"/>
              <a:defRPr/>
            </a:lvl6pPr>
            <a:lvl7pPr marL="4267093" lvl="6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ts val="1800"/>
              <a:buChar char="»"/>
              <a:defRPr/>
            </a:lvl7pPr>
            <a:lvl8pPr marL="4876678" lvl="7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ts val="1800"/>
              <a:buChar char="»"/>
              <a:defRPr/>
            </a:lvl8pPr>
            <a:lvl9pPr marL="5486263" lvl="8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5852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0538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1698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5666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7881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4249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1800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4416" y="1125537"/>
            <a:ext cx="10943200" cy="9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4416" y="2205037"/>
            <a:ext cx="10943200" cy="43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284308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544233" y="274637"/>
            <a:ext cx="90232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544233" y="1600200"/>
            <a:ext cx="90380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20353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lt2"/>
                </a:solidFill>
              </a:defRPr>
            </a:lvl1pPr>
            <a:lvl2pPr lvl="1" algn="r">
              <a:buNone/>
              <a:defRPr sz="1333">
                <a:solidFill>
                  <a:schemeClr val="lt2"/>
                </a:solidFill>
              </a:defRPr>
            </a:lvl2pPr>
            <a:lvl3pPr lvl="2" algn="r">
              <a:buNone/>
              <a:defRPr sz="1333">
                <a:solidFill>
                  <a:schemeClr val="lt2"/>
                </a:solidFill>
              </a:defRPr>
            </a:lvl3pPr>
            <a:lvl4pPr lvl="3" algn="r">
              <a:buNone/>
              <a:defRPr sz="1333">
                <a:solidFill>
                  <a:schemeClr val="lt2"/>
                </a:solidFill>
              </a:defRPr>
            </a:lvl4pPr>
            <a:lvl5pPr lvl="4" algn="r">
              <a:buNone/>
              <a:defRPr sz="1333">
                <a:solidFill>
                  <a:schemeClr val="lt2"/>
                </a:solidFill>
              </a:defRPr>
            </a:lvl5pPr>
            <a:lvl6pPr lvl="5" algn="r">
              <a:buNone/>
              <a:defRPr sz="1333">
                <a:solidFill>
                  <a:schemeClr val="lt2"/>
                </a:solidFill>
              </a:defRPr>
            </a:lvl6pPr>
            <a:lvl7pPr lvl="6" algn="r">
              <a:buNone/>
              <a:defRPr sz="1333">
                <a:solidFill>
                  <a:schemeClr val="lt2"/>
                </a:solidFill>
              </a:defRPr>
            </a:lvl7pPr>
            <a:lvl8pPr lvl="7" algn="r">
              <a:buNone/>
              <a:defRPr sz="1333">
                <a:solidFill>
                  <a:schemeClr val="lt2"/>
                </a:solidFill>
              </a:defRPr>
            </a:lvl8pPr>
            <a:lvl9pPr lvl="8" algn="r">
              <a:buNone/>
              <a:defRPr sz="1333">
                <a:solidFill>
                  <a:schemeClr val="l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65597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owardsdatascience.com/machine-learning-basics-with-the-k-nearest-neighbors-algorithm-6a6e71d0176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tree/plot_tree_regression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k419/MS-CISBA-CAPSTONE/tree/main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dataaspirant.com/2017/03/02/how-logistic-regression-model-work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ctrTitle"/>
          </p:nvPr>
        </p:nvSpPr>
        <p:spPr>
          <a:xfrm>
            <a:off x="2542200" y="3625837"/>
            <a:ext cx="7107600" cy="1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chemeClr val="dk2"/>
              </a:buClr>
              <a:buSzPts val="1100"/>
            </a:pPr>
            <a:r>
              <a:rPr lang="en" sz="4933">
                <a:solidFill>
                  <a:schemeClr val="dk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Banking Transaction Fraud Detection</a:t>
            </a:r>
            <a:endParaRPr sz="4533">
              <a:solidFill>
                <a:schemeClr val="dk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1"/>
          </p:nvPr>
        </p:nvSpPr>
        <p:spPr>
          <a:xfrm>
            <a:off x="2540000" y="5245596"/>
            <a:ext cx="7107600" cy="44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indent="0" algn="ctr">
              <a:spcBef>
                <a:spcPts val="0"/>
              </a:spcBef>
              <a:buClr>
                <a:schemeClr val="dk2"/>
              </a:buClr>
              <a:buSzPts val="1100"/>
              <a:buNone/>
            </a:pPr>
            <a:r>
              <a:rPr lang="en" sz="16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CIDM 6395 : Capstone Project</a:t>
            </a:r>
            <a:br>
              <a:rPr lang="en" sz="16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n" sz="16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n" sz="1600" dirty="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r>
              <a:rPr lang="en" sz="1600" dirty="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John Anokye  </a:t>
            </a:r>
            <a:br>
              <a:rPr lang="en" sz="1600" dirty="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endParaRPr sz="16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2550767" y="202267"/>
            <a:ext cx="9704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990"/>
            </a:pPr>
            <a:r>
              <a:rPr lang="en" sz="376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Model Selection- Logistic Regression </a:t>
            </a:r>
            <a:endParaRPr sz="3760">
              <a:solidFill>
                <a:srgbClr val="FFC8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6" name="Google Shape;146;p27"/>
          <p:cNvSpPr txBox="1"/>
          <p:nvPr/>
        </p:nvSpPr>
        <p:spPr>
          <a:xfrm>
            <a:off x="370833" y="965867"/>
            <a:ext cx="9976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 defTabSz="1219170">
              <a:buClr>
                <a:srgbClr val="000000"/>
              </a:buClr>
              <a:buSzPts val="1400"/>
              <a:buFont typeface="Arial"/>
              <a:buChar char="●"/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7" name="Google Shape;147;p27"/>
          <p:cNvSpPr txBox="1"/>
          <p:nvPr/>
        </p:nvSpPr>
        <p:spPr>
          <a:xfrm>
            <a:off x="2366567" y="1080168"/>
            <a:ext cx="10073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06390" defTabSz="1219170">
              <a:buClr>
                <a:srgbClr val="212121"/>
              </a:buClr>
              <a:buSzPts val="1200"/>
              <a:buFont typeface="Poppins"/>
              <a:buChar char="●"/>
            </a:pPr>
            <a:r>
              <a:rPr lang="en" sz="1600" kern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Hyperparameters C, solver and penalty were tuned to select the best logistic regression model using RandomSearch Cross Validation. 'C': [0.001, 0.01, 0.1, 1, 10, 100], 'solver': ['saga', 'liblinear'], 'penalty': ['l1', 'l2']  Lasso and Ridge regularization</a:t>
            </a:r>
            <a:endParaRPr sz="1600" kern="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751" y="2535267"/>
            <a:ext cx="6007100" cy="37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4667" y="3643517"/>
            <a:ext cx="4809767" cy="22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2566467" y="161467"/>
            <a:ext cx="9994000" cy="7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990"/>
            </a:pPr>
            <a:r>
              <a:rPr lang="en" sz="3500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Methodology- K-Nearest Neighbor (KNN)</a:t>
            </a:r>
            <a:endParaRPr sz="3500" dirty="0">
              <a:solidFill>
                <a:srgbClr val="FFC8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5" name="Google Shape;155;p28"/>
          <p:cNvSpPr txBox="1">
            <a:spLocks noGrp="1"/>
          </p:cNvSpPr>
          <p:nvPr>
            <p:ph type="body" idx="1"/>
          </p:nvPr>
        </p:nvSpPr>
        <p:spPr>
          <a:xfrm>
            <a:off x="2566467" y="1184667"/>
            <a:ext cx="8368400" cy="30777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indent="0" algn="just">
              <a:buNone/>
            </a:pPr>
            <a:endParaRPr sz="1600" dirty="0">
              <a:solidFill>
                <a:srgbClr val="9E9E9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06390" algn="just">
              <a:buClr>
                <a:schemeClr val="lt1"/>
              </a:buClr>
              <a:buSzPts val="1200"/>
              <a:buFont typeface="Poppins"/>
              <a:buChar char="●"/>
            </a:pPr>
            <a:r>
              <a:rPr lang="en" sz="16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Relies on closest input data to classify it based on similarity</a:t>
            </a:r>
            <a:endParaRPr sz="16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algn="just">
              <a:buNone/>
            </a:pPr>
            <a:endParaRPr sz="16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06390" algn="just">
              <a:buClr>
                <a:schemeClr val="lt1"/>
              </a:buClr>
              <a:buSzPts val="1200"/>
              <a:buFont typeface="Poppins"/>
              <a:buChar char="●"/>
            </a:pPr>
            <a:r>
              <a:rPr lang="en" sz="16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Common applications </a:t>
            </a:r>
            <a:endParaRPr sz="16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1" indent="-406390" algn="just">
              <a:buClr>
                <a:schemeClr val="lt1"/>
              </a:buClr>
              <a:buSzPts val="1200"/>
              <a:buFont typeface="Poppins"/>
              <a:buChar char="○"/>
            </a:pPr>
            <a:r>
              <a:rPr lang="en" sz="16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Medicine to predict when a patience will be hospitalized due to heart attack based on demographic data</a:t>
            </a:r>
            <a:endParaRPr sz="16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1" indent="-406390" algn="just">
              <a:buClr>
                <a:schemeClr val="lt1"/>
              </a:buClr>
              <a:buSzPts val="1200"/>
              <a:buFont typeface="Poppins"/>
              <a:buChar char="○"/>
            </a:pPr>
            <a:r>
              <a:rPr lang="en" sz="16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Finance to predict stock market forecasting based on market trends</a:t>
            </a:r>
            <a:endParaRPr sz="16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indent="0" algn="just">
              <a:buNone/>
            </a:pPr>
            <a:endParaRPr sz="1600" dirty="0">
              <a:solidFill>
                <a:srgbClr val="9E9E9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algn="just">
              <a:buNone/>
            </a:pPr>
            <a:endParaRPr sz="1600" dirty="0">
              <a:solidFill>
                <a:srgbClr val="9E9E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443" y="3406000"/>
            <a:ext cx="3861023" cy="30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/>
          <p:nvPr/>
        </p:nvSpPr>
        <p:spPr>
          <a:xfrm>
            <a:off x="1721600" y="6447601"/>
            <a:ext cx="104704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1067" kern="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Figure 2: K Nearest Neighbor Model (Source: </a:t>
            </a:r>
            <a:r>
              <a:rPr lang="en" sz="1067" u="sng" kern="0">
                <a:solidFill>
                  <a:srgbClr val="ADADAD"/>
                </a:solidFill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https://towardsdatascience.com/machine-learning-basics-with-the-k-nearest-neighbors-algorithm-6a6e71d01761</a:t>
            </a:r>
            <a:r>
              <a:rPr lang="en" sz="1067" kern="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sz="1067" kern="0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>
            <a:spLocks noGrp="1"/>
          </p:cNvSpPr>
          <p:nvPr>
            <p:ph type="title"/>
          </p:nvPr>
        </p:nvSpPr>
        <p:spPr>
          <a:xfrm>
            <a:off x="2588867" y="141067"/>
            <a:ext cx="9920800" cy="8248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SzPts val="990"/>
            </a:pPr>
            <a:r>
              <a:rPr lang="en" sz="3600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Results- K-Nearest Neighbor (KNN) </a:t>
            </a:r>
            <a:endParaRPr sz="3600" dirty="0">
              <a:solidFill>
                <a:srgbClr val="FFC8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370833" y="965867"/>
            <a:ext cx="9976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 defTabSz="1219170">
              <a:buClr>
                <a:srgbClr val="000000"/>
              </a:buClr>
              <a:buSzPts val="1400"/>
              <a:buFont typeface="Arial"/>
              <a:buChar char="●"/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8070" y="1248267"/>
            <a:ext cx="4292601" cy="417676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 txBox="1"/>
          <p:nvPr/>
        </p:nvSpPr>
        <p:spPr>
          <a:xfrm>
            <a:off x="2588867" y="1248267"/>
            <a:ext cx="6682800" cy="779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14856" defTabSz="1219170">
              <a:buClr>
                <a:srgbClr val="303030"/>
              </a:buClr>
              <a:buSzPts val="1300"/>
              <a:buFont typeface="Poppins"/>
              <a:buChar char="●"/>
            </a:pPr>
            <a:r>
              <a:rPr lang="en" sz="1733" kern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Training Accuracy :0.9994520833333334 </a:t>
            </a:r>
            <a:endParaRPr sz="1733" kern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09585" indent="-414856" defTabSz="1219170">
              <a:buClr>
                <a:srgbClr val="303030"/>
              </a:buClr>
              <a:buSzPts val="1300"/>
              <a:buFont typeface="Poppins"/>
              <a:buChar char="●"/>
            </a:pPr>
            <a:r>
              <a:rPr lang="en" sz="1733" kern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Testing Accuracy:   0.99935</a:t>
            </a:r>
            <a:endParaRPr sz="1733" kern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867" y="2709484"/>
            <a:ext cx="5259200" cy="298851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/>
          <p:nvPr/>
        </p:nvSpPr>
        <p:spPr>
          <a:xfrm>
            <a:off x="3643433" y="4338133"/>
            <a:ext cx="2950000" cy="198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title"/>
          </p:nvPr>
        </p:nvSpPr>
        <p:spPr>
          <a:xfrm>
            <a:off x="2241176" y="164167"/>
            <a:ext cx="10461812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990"/>
            </a:pPr>
            <a:r>
              <a:rPr lang="en" sz="3500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Model Selection- K-Nearest Neighbor (KNN) </a:t>
            </a:r>
            <a:endParaRPr sz="3500" dirty="0">
              <a:solidFill>
                <a:srgbClr val="FFC8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2411067" y="1575933"/>
            <a:ext cx="9844400" cy="1312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14856" defTabSz="1219170">
              <a:buClr>
                <a:srgbClr val="303030"/>
              </a:buClr>
              <a:buSzPts val="1300"/>
              <a:buFont typeface="Poppins"/>
              <a:buChar char="●"/>
            </a:pPr>
            <a:r>
              <a:rPr lang="en" sz="1733" kern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Hyperparameters </a:t>
            </a:r>
            <a:r>
              <a:rPr lang="en" sz="1733" u="sng" kern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n_neighbors</a:t>
            </a:r>
            <a:r>
              <a:rPr lang="en" sz="1733" kern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" sz="1733" u="sng" kern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weights</a:t>
            </a:r>
            <a:r>
              <a:rPr lang="en" sz="1733" kern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 were tuned to select the best KNN model using RandomSearch Cross Validation. 'n_neighbors': np.arange(1, 21),  'weights': ['uniform', 'distance']</a:t>
            </a:r>
            <a:endParaRPr sz="1733" kern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defTabSz="1219170">
              <a:buClr>
                <a:srgbClr val="000000"/>
              </a:buClr>
            </a:pPr>
            <a:r>
              <a:rPr lang="en" sz="1733" kern="0">
                <a:solidFill>
                  <a:srgbClr val="9E9E9E"/>
                </a:solidFill>
                <a:latin typeface="Poppins"/>
                <a:ea typeface="Poppins"/>
                <a:cs typeface="Poppins"/>
                <a:sym typeface="Poppins"/>
              </a:rPr>
              <a:t>Best hyperparameter = </a:t>
            </a:r>
            <a:endParaRPr sz="1733" kern="0">
              <a:solidFill>
                <a:srgbClr val="9E9E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799" y="3048000"/>
            <a:ext cx="6241933" cy="36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/>
          <p:nvPr/>
        </p:nvSpPr>
        <p:spPr>
          <a:xfrm>
            <a:off x="4979433" y="5328333"/>
            <a:ext cx="3940800" cy="243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634" y="2511900"/>
            <a:ext cx="3742399" cy="274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>
            <a:spLocks noGrp="1"/>
          </p:cNvSpPr>
          <p:nvPr>
            <p:ph type="title"/>
          </p:nvPr>
        </p:nvSpPr>
        <p:spPr>
          <a:xfrm>
            <a:off x="2549200" y="1615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990"/>
            </a:pPr>
            <a:r>
              <a:rPr lang="en" sz="3600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Methodology- Classification Tree</a:t>
            </a:r>
            <a:endParaRPr sz="3600" dirty="0">
              <a:solidFill>
                <a:srgbClr val="FFC8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29" name="Google Shape;229;p34"/>
          <p:cNvSpPr txBox="1">
            <a:spLocks noGrp="1"/>
          </p:cNvSpPr>
          <p:nvPr>
            <p:ph type="body" idx="1"/>
          </p:nvPr>
        </p:nvSpPr>
        <p:spPr>
          <a:xfrm>
            <a:off x="2614000" y="1090267"/>
            <a:ext cx="6964000" cy="180372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indent="-423323" algn="just">
              <a:buClr>
                <a:schemeClr val="dk2"/>
              </a:buClr>
              <a:buSzPts val="1400"/>
              <a:buFont typeface="Poppins"/>
              <a:buChar char="●"/>
            </a:pPr>
            <a:r>
              <a:rPr lang="en" sz="1867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Classify and make decision</a:t>
            </a:r>
            <a:endParaRPr sz="1867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23323" algn="just">
              <a:buClr>
                <a:schemeClr val="dk2"/>
              </a:buClr>
              <a:buSzPts val="1400"/>
              <a:buFont typeface="Poppins"/>
              <a:buChar char="●"/>
            </a:pPr>
            <a:r>
              <a:rPr lang="en" sz="1867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Branches represent attributes</a:t>
            </a:r>
            <a:endParaRPr sz="1867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23323" algn="just">
              <a:buClr>
                <a:schemeClr val="dk2"/>
              </a:buClr>
              <a:buSzPts val="1400"/>
              <a:buFont typeface="Poppins"/>
              <a:buChar char="●"/>
            </a:pPr>
            <a:r>
              <a:rPr lang="en" sz="1867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Leaves represent decisions</a:t>
            </a:r>
            <a:endParaRPr sz="1867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indent="0" algn="just"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algn="just">
              <a:buNone/>
            </a:pPr>
            <a:endParaRPr sz="1600">
              <a:solidFill>
                <a:srgbClr val="9E9E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0" name="Google Shape;230;p34"/>
          <p:cNvSpPr txBox="1"/>
          <p:nvPr/>
        </p:nvSpPr>
        <p:spPr>
          <a:xfrm>
            <a:off x="5282000" y="6447601"/>
            <a:ext cx="69100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1067" kern="0">
                <a:solidFill>
                  <a:srgbClr val="ADADAD"/>
                </a:solidFill>
                <a:latin typeface="Georgia"/>
                <a:ea typeface="Georgia"/>
                <a:cs typeface="Georgia"/>
                <a:sym typeface="Georgia"/>
              </a:rPr>
              <a:t>Figure 4 &amp; 5: CTM (Source: </a:t>
            </a:r>
            <a:r>
              <a:rPr lang="en" sz="1067" u="sng" kern="0">
                <a:solidFill>
                  <a:srgbClr val="ADADAD"/>
                </a:solid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https://scikit-learn.org/stable/auto_examples/tree/plot_tree_regression.html</a:t>
            </a:r>
            <a:r>
              <a:rPr lang="en" sz="1067" kern="0">
                <a:solidFill>
                  <a:srgbClr val="ADADAD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sz="1067" kern="0">
              <a:solidFill>
                <a:srgbClr val="ADADA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9200" y="2857452"/>
            <a:ext cx="4468600" cy="335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8101" y="2857468"/>
            <a:ext cx="4468591" cy="3351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2580633" y="202033"/>
            <a:ext cx="8317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990"/>
            </a:pPr>
            <a:r>
              <a:rPr lang="en" sz="3600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Results- Classification Tree </a:t>
            </a:r>
            <a:endParaRPr sz="3600" dirty="0">
              <a:solidFill>
                <a:srgbClr val="FFC8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38" name="Google Shape;238;p35"/>
          <p:cNvSpPr txBox="1"/>
          <p:nvPr/>
        </p:nvSpPr>
        <p:spPr>
          <a:xfrm>
            <a:off x="2580633" y="4280567"/>
            <a:ext cx="9976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 defTabSz="1219170">
              <a:buClr>
                <a:srgbClr val="000000"/>
              </a:buClr>
              <a:buSzPts val="1400"/>
              <a:buFont typeface="Arial"/>
              <a:buChar char="●"/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433" y="1535818"/>
            <a:ext cx="5259200" cy="513543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 txBox="1"/>
          <p:nvPr/>
        </p:nvSpPr>
        <p:spPr>
          <a:xfrm>
            <a:off x="2580633" y="851568"/>
            <a:ext cx="5259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06390" defTabSz="1219170">
              <a:buClr>
                <a:srgbClr val="303030"/>
              </a:buClr>
              <a:buSzPts val="1200"/>
              <a:buFont typeface="Poppins"/>
              <a:buChar char="●"/>
            </a:pPr>
            <a:r>
              <a:rPr lang="en" sz="1600" kern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Training Accuracy : 1.0</a:t>
            </a:r>
            <a:endParaRPr sz="1600" kern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09585" indent="-406390" defTabSz="1219170">
              <a:buClr>
                <a:srgbClr val="303030"/>
              </a:buClr>
              <a:buSzPts val="1200"/>
              <a:buFont typeface="Poppins"/>
              <a:buChar char="●"/>
            </a:pPr>
            <a:r>
              <a:rPr lang="en" sz="1600" kern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Testing Accuracy:  0.9994916666666667</a:t>
            </a:r>
            <a:endParaRPr sz="1600" kern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4200" y="1792067"/>
            <a:ext cx="4486933" cy="462294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5"/>
          <p:cNvSpPr/>
          <p:nvPr/>
        </p:nvSpPr>
        <p:spPr>
          <a:xfrm>
            <a:off x="3194817" y="2740167"/>
            <a:ext cx="2745200" cy="198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>
            <a:spLocks noGrp="1"/>
          </p:cNvSpPr>
          <p:nvPr>
            <p:ph type="title"/>
          </p:nvPr>
        </p:nvSpPr>
        <p:spPr>
          <a:xfrm>
            <a:off x="2563467" y="160900"/>
            <a:ext cx="10542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990"/>
            </a:pPr>
            <a:r>
              <a:rPr lang="en" sz="3600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Model Selection - Classification Tree </a:t>
            </a:r>
            <a:endParaRPr sz="3600" dirty="0">
              <a:solidFill>
                <a:srgbClr val="FFC8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8" name="Google Shape;248;p36"/>
          <p:cNvSpPr txBox="1"/>
          <p:nvPr/>
        </p:nvSpPr>
        <p:spPr>
          <a:xfrm>
            <a:off x="2374900" y="924501"/>
            <a:ext cx="9690400" cy="295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06390" defTabSz="1219170">
              <a:buClr>
                <a:srgbClr val="303030"/>
              </a:buClr>
              <a:buSzPts val="1200"/>
              <a:buFont typeface="Poppins"/>
              <a:buChar char="●"/>
            </a:pPr>
            <a:r>
              <a:rPr lang="en" sz="1600" kern="0" dirty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Hyperparameters maximum depth, minimum samples split and minimum sample leaf  were tuned to select the best decision tree model using RandomSearch Cross Validation. </a:t>
            </a:r>
            <a:endParaRPr sz="1600" kern="0" dirty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19170" lvl="1" indent="-406390" defTabSz="1219170">
              <a:buClr>
                <a:srgbClr val="303030"/>
              </a:buClr>
              <a:buSzPts val="1200"/>
              <a:buFont typeface="Poppins"/>
              <a:buChar char="○"/>
            </a:pPr>
            <a:r>
              <a:rPr lang="en" sz="1600" kern="0" dirty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'max_depth': [3, 5, 7, 10, None]</a:t>
            </a:r>
            <a:endParaRPr sz="1600" kern="0" dirty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19170" lvl="1" indent="-406390" defTabSz="1219170">
              <a:buClr>
                <a:srgbClr val="303030"/>
              </a:buClr>
              <a:buSzPts val="1200"/>
              <a:buFont typeface="Poppins"/>
              <a:buChar char="○"/>
            </a:pPr>
            <a:r>
              <a:rPr lang="en" sz="1600" kern="0" dirty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'min_samples_split': [2, 5, 10]</a:t>
            </a:r>
            <a:endParaRPr sz="1600" kern="0" dirty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19170" lvl="1" indent="-406390" defTabSz="1219170">
              <a:buClr>
                <a:srgbClr val="303030"/>
              </a:buClr>
              <a:buSzPts val="1200"/>
              <a:buFont typeface="Poppins"/>
              <a:buChar char="○"/>
            </a:pPr>
            <a:r>
              <a:rPr lang="en" sz="1600" kern="0" dirty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'min_samples_leaf': [1, 2, 4]</a:t>
            </a:r>
            <a:endParaRPr sz="1600" kern="0" dirty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09585" defTabSz="1219170">
              <a:buClr>
                <a:srgbClr val="000000"/>
              </a:buClr>
            </a:pPr>
            <a:endParaRPr sz="1600" kern="0" dirty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09585" indent="-406390" defTabSz="1219170">
              <a:buClr>
                <a:srgbClr val="303030"/>
              </a:buClr>
              <a:buSzPts val="1200"/>
              <a:buFont typeface="Poppins"/>
              <a:buChar char="●"/>
            </a:pPr>
            <a:r>
              <a:rPr lang="en" sz="1600" kern="0" dirty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Best hyperparameters were : </a:t>
            </a:r>
            <a:endParaRPr sz="1600" kern="0" dirty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19170" lvl="1" indent="-406390" defTabSz="1219170">
              <a:buClr>
                <a:srgbClr val="303030"/>
              </a:buClr>
              <a:buSzPts val="1200"/>
              <a:buFont typeface="Poppins"/>
              <a:buChar char="○"/>
            </a:pPr>
            <a:r>
              <a:rPr lang="en" sz="1600" kern="0" dirty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min_samples_split = 5</a:t>
            </a:r>
            <a:endParaRPr sz="1600" kern="0" dirty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19170" lvl="1" indent="-406390" defTabSz="1219170">
              <a:buClr>
                <a:srgbClr val="303030"/>
              </a:buClr>
              <a:buSzPts val="1200"/>
              <a:buFont typeface="Poppins"/>
              <a:buChar char="○"/>
            </a:pPr>
            <a:r>
              <a:rPr lang="en" sz="1600" kern="0" dirty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min_samples_leaf = 2</a:t>
            </a:r>
            <a:endParaRPr sz="1600" kern="0" dirty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19170" lvl="1" indent="-406390" defTabSz="1219170">
              <a:buClr>
                <a:srgbClr val="303030"/>
              </a:buClr>
              <a:buSzPts val="1200"/>
              <a:buFont typeface="Poppins"/>
              <a:buChar char="○"/>
            </a:pPr>
            <a:r>
              <a:rPr lang="en" sz="1600" kern="0" dirty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max_depth = 5</a:t>
            </a:r>
            <a:endParaRPr sz="1600" kern="0" dirty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9" name="Google Shape;2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2867" y="2235200"/>
            <a:ext cx="4000133" cy="43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6"/>
          <p:cNvSpPr/>
          <p:nvPr/>
        </p:nvSpPr>
        <p:spPr>
          <a:xfrm>
            <a:off x="7740067" y="3501067"/>
            <a:ext cx="2745200" cy="198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1" name="Google Shape;251;p36"/>
          <p:cNvSpPr txBox="1"/>
          <p:nvPr/>
        </p:nvSpPr>
        <p:spPr>
          <a:xfrm>
            <a:off x="9135251" y="5535734"/>
            <a:ext cx="8264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212121"/>
                </a:solidFill>
                <a:latin typeface="Arial"/>
                <a:cs typeface="Arial"/>
                <a:sym typeface="Arial"/>
              </a:rPr>
              <a:t>98 %</a:t>
            </a:r>
            <a:endParaRPr sz="1867" kern="0">
              <a:solidFill>
                <a:srgbClr val="212121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65B3860C-868C-6321-7D9B-B6863F575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>
            <a:extLst>
              <a:ext uri="{FF2B5EF4-FFF2-40B4-BE49-F238E27FC236}">
                <a16:creationId xmlns:a16="http://schemas.microsoft.com/office/drawing/2014/main" id="{C1C12DF2-5D05-24EC-D506-2BB8CF0E7B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1900" y="161967"/>
            <a:ext cx="9244618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990"/>
            </a:pPr>
            <a:r>
              <a:rPr lang="en" sz="3600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Final Model Selection</a:t>
            </a:r>
            <a:endParaRPr sz="3600" dirty="0">
              <a:solidFill>
                <a:srgbClr val="FFC8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57" name="Google Shape;257;p37">
            <a:extLst>
              <a:ext uri="{FF2B5EF4-FFF2-40B4-BE49-F238E27FC236}">
                <a16:creationId xmlns:a16="http://schemas.microsoft.com/office/drawing/2014/main" id="{603B5862-6EBC-CD9D-375D-3872ACFED3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40467" y="925568"/>
            <a:ext cx="7597200" cy="90700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indent="-423323" algn="just">
              <a:buClr>
                <a:schemeClr val="lt1"/>
              </a:buClr>
              <a:buSzPts val="1400"/>
              <a:buFont typeface="Poppins"/>
              <a:buChar char="●"/>
            </a:pPr>
            <a:r>
              <a:rPr lang="en" sz="18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Results in classification for the 4 models</a:t>
            </a:r>
            <a:endParaRPr sz="18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23323" algn="just">
              <a:buClr>
                <a:schemeClr val="lt1"/>
              </a:buClr>
              <a:buSzPts val="1400"/>
              <a:buFont typeface="Poppins"/>
              <a:buChar char="●"/>
            </a:pPr>
            <a:r>
              <a:rPr lang="en" sz="18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Tree based classification performed best out of the 4</a:t>
            </a:r>
            <a:endParaRPr sz="18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28FC8E2-AB70-47A3-DB4B-0FC23A655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438200"/>
              </p:ext>
            </p:extLst>
          </p:nvPr>
        </p:nvGraphicFramePr>
        <p:xfrm>
          <a:off x="2447365" y="2097740"/>
          <a:ext cx="9511553" cy="389964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71668">
                  <a:extLst>
                    <a:ext uri="{9D8B030D-6E8A-4147-A177-3AD203B41FA5}">
                      <a16:colId xmlns:a16="http://schemas.microsoft.com/office/drawing/2014/main" val="869868599"/>
                    </a:ext>
                  </a:extLst>
                </a:gridCol>
                <a:gridCol w="1871668">
                  <a:extLst>
                    <a:ext uri="{9D8B030D-6E8A-4147-A177-3AD203B41FA5}">
                      <a16:colId xmlns:a16="http://schemas.microsoft.com/office/drawing/2014/main" val="3601696799"/>
                    </a:ext>
                  </a:extLst>
                </a:gridCol>
                <a:gridCol w="1871668">
                  <a:extLst>
                    <a:ext uri="{9D8B030D-6E8A-4147-A177-3AD203B41FA5}">
                      <a16:colId xmlns:a16="http://schemas.microsoft.com/office/drawing/2014/main" val="475489629"/>
                    </a:ext>
                  </a:extLst>
                </a:gridCol>
                <a:gridCol w="1692337">
                  <a:extLst>
                    <a:ext uri="{9D8B030D-6E8A-4147-A177-3AD203B41FA5}">
                      <a16:colId xmlns:a16="http://schemas.microsoft.com/office/drawing/2014/main" val="4004180527"/>
                    </a:ext>
                  </a:extLst>
                </a:gridCol>
                <a:gridCol w="2204212">
                  <a:extLst>
                    <a:ext uri="{9D8B030D-6E8A-4147-A177-3AD203B41FA5}">
                      <a16:colId xmlns:a16="http://schemas.microsoft.com/office/drawing/2014/main" val="2771904708"/>
                    </a:ext>
                  </a:extLst>
                </a:gridCol>
              </a:tblGrid>
              <a:tr h="13791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Logistic Regression</a:t>
                      </a:r>
                      <a:endParaRPr dirty="0"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KNN</a:t>
                      </a:r>
                      <a:endParaRPr dirty="0"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00B05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Decision Tree</a:t>
                      </a:r>
                      <a:endParaRPr dirty="0">
                        <a:solidFill>
                          <a:srgbClr val="00B05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Deep Learning (Tensorflow)</a:t>
                      </a:r>
                      <a:endParaRPr dirty="0"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847010724"/>
                  </a:ext>
                </a:extLst>
              </a:tr>
              <a:tr h="8401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Recall</a:t>
                      </a:r>
                      <a:endParaRPr dirty="0"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0.44</a:t>
                      </a:r>
                      <a:endParaRPr dirty="0"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0.55</a:t>
                      </a:r>
                      <a:endParaRPr dirty="0"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00B05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0.71</a:t>
                      </a:r>
                      <a:endParaRPr dirty="0">
                        <a:solidFill>
                          <a:srgbClr val="00B05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0.50</a:t>
                      </a:r>
                      <a:endParaRPr dirty="0"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156682134"/>
                  </a:ext>
                </a:extLst>
              </a:tr>
              <a:tr h="8401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Precision</a:t>
                      </a:r>
                      <a:endParaRPr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0.42</a:t>
                      </a:r>
                      <a:endParaRPr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0.91</a:t>
                      </a:r>
                      <a:endParaRPr dirty="0"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00B05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0.97</a:t>
                      </a:r>
                      <a:endParaRPr dirty="0">
                        <a:solidFill>
                          <a:srgbClr val="00B05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0.91</a:t>
                      </a:r>
                      <a:endParaRPr dirty="0"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012571730"/>
                  </a:ext>
                </a:extLst>
              </a:tr>
              <a:tr h="8401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f1-score</a:t>
                      </a:r>
                      <a:endParaRPr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0.43</a:t>
                      </a:r>
                      <a:endParaRPr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0.69</a:t>
                      </a:r>
                      <a:endParaRPr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00B05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0.82</a:t>
                      </a:r>
                      <a:endParaRPr dirty="0">
                        <a:solidFill>
                          <a:srgbClr val="00B05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0.65</a:t>
                      </a:r>
                      <a:endParaRPr dirty="0"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118679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380436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>
          <a:extLst>
            <a:ext uri="{FF2B5EF4-FFF2-40B4-BE49-F238E27FC236}">
              <a16:creationId xmlns:a16="http://schemas.microsoft.com/office/drawing/2014/main" id="{57D9293B-E0DC-0B88-858F-F1A8500AB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>
            <a:extLst>
              <a:ext uri="{FF2B5EF4-FFF2-40B4-BE49-F238E27FC236}">
                <a16:creationId xmlns:a16="http://schemas.microsoft.com/office/drawing/2014/main" id="{81307EAA-44F4-FF05-F7D6-BEE09514CC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9223" y="1062788"/>
            <a:ext cx="10273553" cy="981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chemeClr val="dk2"/>
              </a:buClr>
              <a:buSzPts val="1100"/>
            </a:pPr>
            <a:r>
              <a:rPr lang="en" sz="5400" dirty="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🛡️ </a:t>
            </a:r>
            <a:r>
              <a:rPr lang="en-US" sz="5400" dirty="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Fraud Detection System</a:t>
            </a:r>
            <a:endParaRPr sz="5400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1" name="Google Shape;101;p21">
            <a:extLst>
              <a:ext uri="{FF2B5EF4-FFF2-40B4-BE49-F238E27FC236}">
                <a16:creationId xmlns:a16="http://schemas.microsoft.com/office/drawing/2014/main" id="{94FD9475-4CEE-95D7-F60D-4783B22EAB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01787" y="2590807"/>
            <a:ext cx="5988424" cy="112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33866" indent="0" algn="ctr">
              <a:spcBef>
                <a:spcPts val="0"/>
              </a:spcBef>
              <a:buClr>
                <a:schemeClr val="dk2"/>
              </a:buClr>
              <a:buSzPts val="1400"/>
              <a:buNone/>
            </a:pPr>
            <a:r>
              <a:rPr lang="en-US" sz="2400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Secure, Scalable, and Auditable ML Pipeline for Transaction Fraud Detection</a:t>
            </a:r>
          </a:p>
          <a:p>
            <a:pPr indent="-423323">
              <a:spcBef>
                <a:spcPts val="0"/>
              </a:spcBef>
              <a:buClr>
                <a:schemeClr val="dk2"/>
              </a:buClr>
              <a:buSzPts val="1400"/>
              <a:buFont typeface="Poppins Medium"/>
              <a:buChar char="●"/>
            </a:pPr>
            <a:endParaRPr lang="en-US" sz="1867" dirty="0">
              <a:solidFill>
                <a:schemeClr val="dk2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30E3B2-4C5A-EE04-6BD9-6EC508B63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018" y="3872753"/>
            <a:ext cx="3888442" cy="259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71218"/>
      </p:ext>
    </p:extLst>
  </p:cSld>
  <p:clrMapOvr>
    <a:masterClrMapping/>
  </p:clrMapOvr>
  <p:transition spd="med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BABB2-6A97-9AB5-6B26-CD2D57905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35" y="546847"/>
            <a:ext cx="9373859" cy="7636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Fraud Detection System</a:t>
            </a:r>
            <a:endParaRPr lang="en-US" sz="3600" dirty="0"/>
          </a:p>
        </p:txBody>
      </p:sp>
      <p:sp>
        <p:nvSpPr>
          <p:cNvPr id="4" name="Google Shape;87;p19">
            <a:extLst>
              <a:ext uri="{FF2B5EF4-FFF2-40B4-BE49-F238E27FC236}">
                <a16:creationId xmlns:a16="http://schemas.microsoft.com/office/drawing/2014/main" id="{A068A6C5-86B9-7E50-8B04-198017FFD330}"/>
              </a:ext>
            </a:extLst>
          </p:cNvPr>
          <p:cNvSpPr txBox="1"/>
          <p:nvPr/>
        </p:nvSpPr>
        <p:spPr>
          <a:xfrm>
            <a:off x="3137646" y="1310447"/>
            <a:ext cx="8050306" cy="388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 production-ready machine learning pipeline for fraud detection in bank transactions.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Detects fraudulent activity using Decision Tree classifier in a Scikit-learn pipeline.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Built with PII-safe preprocessing, automated evaluation, and modular testing.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Handles both labeled and unlabeled data sources (CSV or SQLite DB).</a:t>
            </a:r>
          </a:p>
          <a:p>
            <a:pPr marL="1117595" lvl="1" indent="-457200" defTabSz="1219170">
              <a:lnSpc>
                <a:spcPct val="115000"/>
              </a:lnSpc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CSV files for training</a:t>
            </a:r>
          </a:p>
          <a:p>
            <a:pPr marL="1117595" lvl="1" indent="-457200" defTabSz="1219170">
              <a:lnSpc>
                <a:spcPct val="115000"/>
              </a:lnSpc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SQLite/Database for deployment. Enhanced security due to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882002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2544233" y="176259"/>
            <a:ext cx="9216000" cy="69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Problem Statement</a:t>
            </a:r>
            <a:endParaRPr dirty="0">
              <a:solidFill>
                <a:srgbClr val="FFC800"/>
              </a:solidFill>
            </a:endParaRPr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2544233" y="894608"/>
            <a:ext cx="9562423" cy="1185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indent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sz="1600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06390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Poppins"/>
              <a:buChar char="●"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Online transaction has rapidly expanded and become the norm of bank transaction.</a:t>
            </a:r>
          </a:p>
          <a:p>
            <a:pPr indent="-406390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Poppins"/>
              <a:buChar char="●"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Fraudulent banking transactions have become difficult to detect due to its dynamic nature of fraud</a:t>
            </a:r>
            <a:endParaRPr sz="1600" dirty="0">
              <a:solidFill>
                <a:schemeClr val="lt2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marL="457189" indent="-287859">
              <a:spcBef>
                <a:spcPts val="533"/>
              </a:spcBef>
              <a:buSzPts val="2000"/>
              <a:buNone/>
            </a:pPr>
            <a:endParaRPr sz="1600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71" y="3541059"/>
            <a:ext cx="3396163" cy="33169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/>
        </p:nvSpPr>
        <p:spPr>
          <a:xfrm>
            <a:off x="2544232" y="1929508"/>
            <a:ext cx="9215999" cy="2232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" sz="1600" kern="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project aims to correctly predict fraudulent bank transaction in near-real time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" sz="1600" kern="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Conduct data analytics study to determine the best machine learning/deep learning model for prediction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" sz="1600" kern="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Select best model and build a production ready application capable of identfying fradulent transactions in real time.</a:t>
            </a:r>
          </a:p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87;p19">
            <a:extLst>
              <a:ext uri="{FF2B5EF4-FFF2-40B4-BE49-F238E27FC236}">
                <a16:creationId xmlns:a16="http://schemas.microsoft.com/office/drawing/2014/main" id="{9C2A5FDD-411F-664A-4D28-B36762E013FB}"/>
              </a:ext>
            </a:extLst>
          </p:cNvPr>
          <p:cNvSpPr txBox="1"/>
          <p:nvPr/>
        </p:nvSpPr>
        <p:spPr>
          <a:xfrm>
            <a:off x="2639232" y="3888717"/>
            <a:ext cx="5904133" cy="2798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indent="-406390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Poppins"/>
              <a:buChar char="●"/>
            </a:pPr>
            <a:r>
              <a:rPr lang="en-US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Challenges Found in Datasets</a:t>
            </a:r>
          </a:p>
          <a:p>
            <a:pPr lvl="2" indent="-406390" algn="just">
              <a:lnSpc>
                <a:spcPct val="115000"/>
              </a:lnSpc>
              <a:buClr>
                <a:schemeClr val="dk2"/>
              </a:buClr>
              <a:buSzPts val="1200"/>
              <a:buFont typeface="Poppins"/>
              <a:buChar char="○"/>
            </a:pPr>
            <a:r>
              <a:rPr lang="en-US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Many machine learning algorithms to choose from</a:t>
            </a:r>
          </a:p>
          <a:p>
            <a:pPr lvl="2" indent="-406390" algn="just">
              <a:lnSpc>
                <a:spcPct val="115000"/>
              </a:lnSpc>
              <a:buClr>
                <a:schemeClr val="dk2"/>
              </a:buClr>
              <a:buSzPts val="1200"/>
              <a:buFont typeface="Poppins"/>
              <a:buChar char="○"/>
            </a:pPr>
            <a:r>
              <a:rPr lang="en-US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Large datasets &gt; 1,000,000 with less than 1 % of suspicious transactions</a:t>
            </a:r>
          </a:p>
          <a:p>
            <a:pPr lvl="2" indent="-406390" algn="just">
              <a:lnSpc>
                <a:spcPct val="115000"/>
              </a:lnSpc>
              <a:buClr>
                <a:schemeClr val="dk2"/>
              </a:buClr>
              <a:buSzPts val="1200"/>
              <a:buFont typeface="Poppins"/>
              <a:buChar char="○"/>
            </a:pPr>
            <a:r>
              <a:rPr lang="en-US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Imbalanced dataset</a:t>
            </a:r>
          </a:p>
          <a:p>
            <a:pPr lvl="2" indent="-406390" algn="just">
              <a:lnSpc>
                <a:spcPct val="115000"/>
              </a:lnSpc>
              <a:buClr>
                <a:schemeClr val="dk2"/>
              </a:buClr>
              <a:buSzPts val="1200"/>
              <a:buFont typeface="Poppins"/>
              <a:buChar char="○"/>
            </a:pPr>
            <a:r>
              <a:rPr lang="en-US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Limitation of High Power Computers (HPC) to handle large datasets</a:t>
            </a:r>
          </a:p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03A40-2DBD-2C80-DF1E-B73F77843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D0030-5FC9-D034-9ADD-42B941E29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35" y="546847"/>
            <a:ext cx="9373859" cy="7636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🏗️ Architecture &amp; Components</a:t>
            </a:r>
            <a:endParaRPr lang="en-US" sz="3600" dirty="0"/>
          </a:p>
        </p:txBody>
      </p:sp>
      <p:sp>
        <p:nvSpPr>
          <p:cNvPr id="4" name="Google Shape;87;p19">
            <a:extLst>
              <a:ext uri="{FF2B5EF4-FFF2-40B4-BE49-F238E27FC236}">
                <a16:creationId xmlns:a16="http://schemas.microsoft.com/office/drawing/2014/main" id="{4C98119F-FD9F-94E1-B695-D7DE54B941A5}"/>
              </a:ext>
            </a:extLst>
          </p:cNvPr>
          <p:cNvSpPr txBox="1"/>
          <p:nvPr/>
        </p:nvSpPr>
        <p:spPr>
          <a:xfrm>
            <a:off x="3137646" y="1310447"/>
            <a:ext cx="8050306" cy="2559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Data Ingestion: CSV or SQLite input.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Security: SHA256 masking of sensitive fields (`</a:t>
            </a:r>
            <a:r>
              <a:rPr lang="en-US" sz="1867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nameOrig</a:t>
            </a: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`, `</a:t>
            </a:r>
            <a:r>
              <a:rPr lang="en-US" sz="1867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nameDest</a:t>
            </a: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`).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Model: </a:t>
            </a:r>
            <a:r>
              <a:rPr lang="en-US" sz="1867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DecisionTreeClassifier</a:t>
            </a: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within Scikit-learn Pipeline.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fr-FR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Evaluation: </a:t>
            </a:r>
            <a:r>
              <a:rPr lang="fr-FR" sz="1867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Accuracy</a:t>
            </a:r>
            <a:r>
              <a:rPr lang="fr-FR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, Confusion Matrix, ROC AUC, Classification Report.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Outputs: Predictions, Reports, Plots saved to `Outputs/` directory</a:t>
            </a:r>
            <a:endParaRPr lang="fr-FR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DF24E5-DA9F-9B85-4687-EDE53E3811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639" r="4309" b="17051"/>
          <a:stretch/>
        </p:blipFill>
        <p:spPr>
          <a:xfrm>
            <a:off x="3899646" y="4084658"/>
            <a:ext cx="5773271" cy="270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48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77451-5901-336D-9F50-C98E33A2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E6A00-B8D0-72DC-FE60-8659506F9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35" y="546847"/>
            <a:ext cx="9373859" cy="7636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✨ Key Features</a:t>
            </a:r>
            <a:endParaRPr lang="en-US" sz="3600" dirty="0"/>
          </a:p>
        </p:txBody>
      </p:sp>
      <p:sp>
        <p:nvSpPr>
          <p:cNvPr id="4" name="Google Shape;87;p19">
            <a:extLst>
              <a:ext uri="{FF2B5EF4-FFF2-40B4-BE49-F238E27FC236}">
                <a16:creationId xmlns:a16="http://schemas.microsoft.com/office/drawing/2014/main" id="{90DCD5DE-5517-34F2-DA78-16154F8284A8}"/>
              </a:ext>
            </a:extLst>
          </p:cNvPr>
          <p:cNvSpPr txBox="1"/>
          <p:nvPr/>
        </p:nvSpPr>
        <p:spPr>
          <a:xfrm>
            <a:off x="3137646" y="1310447"/>
            <a:ext cx="8050306" cy="288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📊 Model Evaluation: Custom thresholding (0.3) for fraud probability.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🔐 PII Safety: Hashing of personally identifiable information.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💾 DB Integration: Read/write via SQLite for persistence and scale.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🧪 Unit Testing: </a:t>
            </a:r>
            <a:r>
              <a:rPr lang="en-US" sz="1867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Pytest</a:t>
            </a: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suite covering preprocessing and DB loading.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📁 Organized output generation for seamless traceability and reproducibility.</a:t>
            </a:r>
            <a:endParaRPr lang="fr-FR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80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CCBC0-BB16-48CC-59B8-0C36EC22C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2D8D4-9E6F-5B27-9CFC-719C7ECB6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35" y="546847"/>
            <a:ext cx="9373859" cy="7636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⚙️ Usage &amp; Extensibility</a:t>
            </a:r>
            <a:endParaRPr lang="en-US" sz="3600" dirty="0"/>
          </a:p>
        </p:txBody>
      </p:sp>
      <p:sp>
        <p:nvSpPr>
          <p:cNvPr id="4" name="Google Shape;87;p19">
            <a:extLst>
              <a:ext uri="{FF2B5EF4-FFF2-40B4-BE49-F238E27FC236}">
                <a16:creationId xmlns:a16="http://schemas.microsoft.com/office/drawing/2014/main" id="{6AA59F96-16B3-491F-AFCB-8FC4FAB8BB11}"/>
              </a:ext>
            </a:extLst>
          </p:cNvPr>
          <p:cNvSpPr txBox="1"/>
          <p:nvPr/>
        </p:nvSpPr>
        <p:spPr>
          <a:xfrm>
            <a:off x="3128681" y="1920047"/>
            <a:ext cx="8050306" cy="222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Code base is version-controlled using git (</a:t>
            </a: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  <a:hlinkClick r:id="rId2"/>
              </a:rPr>
              <a:t>Git Repo</a:t>
            </a: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)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Easily pluggable to cloud-based pipelines or dashboards.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Version-controlled, testable, and ready for deployment.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Future Ready: Extend with other ML models, monitoring tools, or web UI.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116225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>
            <a:spLocks noGrp="1"/>
          </p:cNvSpPr>
          <p:nvPr>
            <p:ph type="title"/>
          </p:nvPr>
        </p:nvSpPr>
        <p:spPr>
          <a:xfrm>
            <a:off x="712916" y="1125537"/>
            <a:ext cx="10943200" cy="9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 sz="4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Conclusion and Recommendations</a:t>
            </a:r>
            <a:endParaRPr sz="4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64" name="Google Shape;264;p38"/>
          <p:cNvSpPr txBox="1">
            <a:spLocks noGrp="1"/>
          </p:cNvSpPr>
          <p:nvPr>
            <p:ph type="body" idx="1"/>
          </p:nvPr>
        </p:nvSpPr>
        <p:spPr>
          <a:xfrm>
            <a:off x="397154" y="1882588"/>
            <a:ext cx="10943199" cy="486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57189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Font typeface="Poppins"/>
              <a:buChar char="•"/>
            </a:pPr>
            <a:r>
              <a:rPr lang="en-US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Machine Learning models can be used to predict fraudulent transactions as demonstrated.</a:t>
            </a:r>
          </a:p>
          <a:p>
            <a:pPr marL="457189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Font typeface="Poppins"/>
              <a:buChar char="•"/>
            </a:pPr>
            <a:r>
              <a:rPr lang="en-US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Fraud is dynamic and metrics from the ML model should me monitored over time to explore its effectiveness</a:t>
            </a:r>
            <a:endParaRPr sz="24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189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Font typeface="Poppins"/>
              <a:buChar char="•"/>
            </a:pPr>
            <a:r>
              <a:rPr lang="en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Future improvement on the machine learning is to explore other models such as </a:t>
            </a:r>
            <a:r>
              <a:rPr lang="en-US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Gradient Boosting (e.g., </a:t>
            </a:r>
            <a:r>
              <a:rPr lang="en-US" sz="2400" dirty="0" err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XGBoost</a:t>
            </a:r>
            <a:r>
              <a:rPr lang="en-US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or </a:t>
            </a:r>
            <a:r>
              <a:rPr lang="en-US" sz="2400" dirty="0" err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LightGBM</a:t>
            </a:r>
            <a:r>
              <a:rPr lang="en-US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457189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Font typeface="Poppins"/>
              <a:buChar char="•"/>
            </a:pPr>
            <a:r>
              <a:rPr lang="en-US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Add stream input support (Kafka or S3)</a:t>
            </a:r>
          </a:p>
          <a:p>
            <a:pPr marL="457189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Font typeface="Poppins"/>
              <a:buChar char="•"/>
            </a:pPr>
            <a:r>
              <a:rPr lang="en-US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Integrate with real-time dashboards using </a:t>
            </a:r>
            <a:r>
              <a:rPr lang="en-US" sz="2400" dirty="0" err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Streamlit</a:t>
            </a:r>
            <a:r>
              <a:rPr lang="en-US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or Dash</a:t>
            </a:r>
          </a:p>
          <a:p>
            <a:pPr marL="457189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Font typeface="Poppins"/>
              <a:buChar char="•"/>
            </a:pPr>
            <a:r>
              <a:rPr lang="en-US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Implement a REST API for live scoring using </a:t>
            </a:r>
            <a:r>
              <a:rPr lang="en-US" sz="2400" dirty="0" err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FastAPI</a:t>
            </a:r>
            <a:r>
              <a:rPr lang="en-US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or Flask</a:t>
            </a:r>
            <a:endParaRPr sz="24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4416" y="1125536"/>
            <a:ext cx="10943200" cy="981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 sz="3733" dirty="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ML Model Development - Methodology</a:t>
            </a:r>
            <a:endParaRPr sz="3733" dirty="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>
              <a:buClr>
                <a:schemeClr val="dk2"/>
              </a:buClr>
              <a:buSzPts val="1100"/>
            </a:pPr>
            <a:endParaRPr sz="4000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624384" y="1818340"/>
            <a:ext cx="10760792" cy="460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57189" indent="-423323">
              <a:spcBef>
                <a:spcPts val="0"/>
              </a:spcBef>
              <a:buClr>
                <a:schemeClr val="dk2"/>
              </a:buClr>
              <a:buSzPts val="1400"/>
              <a:buFont typeface="Poppins Medium"/>
              <a:buChar char="•"/>
            </a:pPr>
            <a:r>
              <a:rPr lang="en" sz="1867" dirty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formatting</a:t>
            </a:r>
            <a:endParaRPr sz="1867" dirty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990575" lvl="1" indent="-347125">
              <a:spcBef>
                <a:spcPts val="0"/>
              </a:spcBef>
              <a:buClr>
                <a:schemeClr val="dk2"/>
              </a:buClr>
              <a:buSzPts val="1400"/>
              <a:buFont typeface="Poppins Medium"/>
              <a:buChar char="–"/>
            </a:pPr>
            <a:r>
              <a:rPr lang="en" sz="1867" dirty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10 variables</a:t>
            </a:r>
            <a:endParaRPr sz="1867" dirty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523962" lvl="2" indent="-270927">
              <a:spcBef>
                <a:spcPts val="0"/>
              </a:spcBef>
              <a:buClr>
                <a:schemeClr val="dk2"/>
              </a:buClr>
              <a:buSzPts val="1400"/>
              <a:buFont typeface="Poppins Medium"/>
              <a:buChar char="•"/>
            </a:pPr>
            <a:r>
              <a:rPr lang="en" sz="1867" dirty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Step, type, amount, nameOrigin, oldbalanceOrig, newbalanceOrig, nameDest, oldbalanceDest, newbalanceDest, isFraud, isFlaggedFraud</a:t>
            </a:r>
            <a:endParaRPr sz="1867" dirty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990575" lvl="1" indent="-347125">
              <a:spcBef>
                <a:spcPts val="0"/>
              </a:spcBef>
              <a:buClr>
                <a:schemeClr val="dk2"/>
              </a:buClr>
              <a:buSzPts val="1400"/>
              <a:buFont typeface="Poppins Medium"/>
              <a:buChar char="–"/>
            </a:pPr>
            <a:r>
              <a:rPr lang="en" sz="1867" dirty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Y_train contains target variables - isFraud </a:t>
            </a:r>
            <a:endParaRPr sz="1867" dirty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990575" lvl="1" indent="-347125">
              <a:spcBef>
                <a:spcPts val="0"/>
              </a:spcBef>
              <a:buClr>
                <a:schemeClr val="dk2"/>
              </a:buClr>
              <a:buSzPts val="1400"/>
              <a:buFont typeface="Poppins Medium"/>
              <a:buChar char="–"/>
            </a:pPr>
            <a:r>
              <a:rPr lang="en" sz="1867" dirty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X_train contains the remaining 6 variables</a:t>
            </a:r>
            <a:endParaRPr sz="1867" dirty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990575" lvl="1" indent="-347125">
              <a:spcBef>
                <a:spcPts val="0"/>
              </a:spcBef>
              <a:buClr>
                <a:schemeClr val="dk2"/>
              </a:buClr>
              <a:buSzPts val="1400"/>
              <a:buFont typeface="Poppins Medium"/>
              <a:buChar char="–"/>
            </a:pPr>
            <a:r>
              <a:rPr lang="en" sz="1867" dirty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600,000 random samples from 6,000,000 data points</a:t>
            </a:r>
            <a:endParaRPr sz="1867" dirty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423323">
              <a:spcBef>
                <a:spcPts val="0"/>
              </a:spcBef>
              <a:buClr>
                <a:schemeClr val="dk2"/>
              </a:buClr>
              <a:buSzPts val="1400"/>
              <a:buFont typeface="Poppins Medium"/>
              <a:buChar char="●"/>
            </a:pPr>
            <a:r>
              <a:rPr lang="en" sz="1867" dirty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Three supervised machine learning algorithms were used to test the hypothesis and a deep learning algorithm was also used</a:t>
            </a:r>
          </a:p>
          <a:p>
            <a:pPr lvl="1" indent="-423323">
              <a:spcBef>
                <a:spcPts val="0"/>
              </a:spcBef>
              <a:buClr>
                <a:schemeClr val="dk2"/>
              </a:buClr>
              <a:buSzPts val="1400"/>
              <a:buFont typeface="Wingdings" panose="05000000000000000000" pitchFamily="2" charset="2"/>
              <a:buChar char="q"/>
            </a:pPr>
            <a:r>
              <a:rPr lang="en" sz="1867" dirty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Logistic Regression</a:t>
            </a:r>
          </a:p>
          <a:p>
            <a:pPr lvl="1" indent="-423323">
              <a:spcBef>
                <a:spcPts val="0"/>
              </a:spcBef>
              <a:buClr>
                <a:schemeClr val="dk2"/>
              </a:buClr>
              <a:buSzPts val="1400"/>
              <a:buFont typeface="Wingdings" panose="05000000000000000000" pitchFamily="2" charset="2"/>
              <a:buChar char="q"/>
            </a:pPr>
            <a:r>
              <a:rPr lang="en" sz="1867" dirty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KNN</a:t>
            </a:r>
          </a:p>
          <a:p>
            <a:pPr lvl="1" indent="-423323">
              <a:spcBef>
                <a:spcPts val="0"/>
              </a:spcBef>
              <a:buClr>
                <a:schemeClr val="dk2"/>
              </a:buClr>
              <a:buSzPts val="1400"/>
              <a:buFont typeface="Wingdings" panose="05000000000000000000" pitchFamily="2" charset="2"/>
              <a:buChar char="q"/>
            </a:pPr>
            <a:r>
              <a:rPr lang="en" sz="1867" dirty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Decision Tree</a:t>
            </a:r>
          </a:p>
          <a:p>
            <a:pPr lvl="1" indent="-423323">
              <a:spcBef>
                <a:spcPts val="0"/>
              </a:spcBef>
              <a:buClr>
                <a:schemeClr val="dk2"/>
              </a:buClr>
              <a:buSzPts val="1400"/>
              <a:buFont typeface="Wingdings" panose="05000000000000000000" pitchFamily="2" charset="2"/>
              <a:buChar char="q"/>
            </a:pPr>
            <a:r>
              <a:rPr lang="en" sz="1867" dirty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Neural Networks (Tensorflow)</a:t>
            </a:r>
          </a:p>
          <a:p>
            <a:pPr indent="-423323">
              <a:spcBef>
                <a:spcPts val="0"/>
              </a:spcBef>
              <a:buClr>
                <a:schemeClr val="dk2"/>
              </a:buClr>
              <a:buSzPts val="1400"/>
              <a:buFont typeface="Poppins Medium"/>
              <a:buChar char="●"/>
            </a:pPr>
            <a:endParaRPr lang="en-US" sz="1867" dirty="0">
              <a:solidFill>
                <a:schemeClr val="dk2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2544233" y="-90525"/>
            <a:ext cx="9381200" cy="12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 Analytics (EDA)- Pearson Correlation</a:t>
            </a:r>
            <a:endParaRPr dirty="0">
              <a:solidFill>
                <a:srgbClr val="FFC8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189" y="636815"/>
            <a:ext cx="5889812" cy="62211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7;p19">
            <a:extLst>
              <a:ext uri="{FF2B5EF4-FFF2-40B4-BE49-F238E27FC236}">
                <a16:creationId xmlns:a16="http://schemas.microsoft.com/office/drawing/2014/main" id="{0BD17410-DF67-0486-047F-1DA11C0A048F}"/>
              </a:ext>
            </a:extLst>
          </p:cNvPr>
          <p:cNvSpPr txBox="1"/>
          <p:nvPr/>
        </p:nvSpPr>
        <p:spPr>
          <a:xfrm>
            <a:off x="2111604" y="1140527"/>
            <a:ext cx="4279769" cy="473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600" kern="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Pearson correlation matrix highlights pairs of features that move linearly in tandem.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Detect potential multicollinearity. Multicollinearity occurs when multiple predictors in a model are highly correlated. This can cause instability in models like Logistic Regression or Linear Regression, where coefficients become unreliable or inflate variance.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Overfitting issues with highly correlated features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2544233" y="186474"/>
            <a:ext cx="9381200" cy="6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 Exploration- Pearson Correlation</a:t>
            </a:r>
            <a:endParaRPr dirty="0">
              <a:solidFill>
                <a:srgbClr val="FFC8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13" name="Google Shape;1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233" y="1063333"/>
            <a:ext cx="6239200" cy="56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2544233" y="176247"/>
            <a:ext cx="6523600" cy="69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Assumptions and Plots</a:t>
            </a:r>
            <a:endParaRPr dirty="0">
              <a:solidFill>
                <a:srgbClr val="FFC8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2544233" y="1066200"/>
            <a:ext cx="9647600" cy="40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indent="-406390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Poppins"/>
              <a:buChar char="●"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Assumption: Fraudulent and non fraudulent bank activities is linearly separable, little to outliers,the dependent/response variable is binary. </a:t>
            </a: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06390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Poppins"/>
              <a:buChar char="●"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Looking at the 4 highly correlated features below:</a:t>
            </a: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rcRect l="1781" t="1749" r="4205" b="2075"/>
          <a:stretch/>
        </p:blipFill>
        <p:spPr>
          <a:xfrm>
            <a:off x="2377440" y="2761487"/>
            <a:ext cx="4901184" cy="401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1" name="Google Shape;121;p24"/>
          <p:cNvPicPr preferRelativeResize="0"/>
          <p:nvPr/>
        </p:nvPicPr>
        <p:blipFill>
          <a:blip r:embed="rId4">
            <a:alphaModFix/>
          </a:blip>
          <a:srcRect l="3692" t="1748" r="4298" b="2075"/>
          <a:stretch/>
        </p:blipFill>
        <p:spPr>
          <a:xfrm>
            <a:off x="7370064" y="2761488"/>
            <a:ext cx="4471416" cy="401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2544233" y="173787"/>
            <a:ext cx="9216000" cy="6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 Processing (Data Management)</a:t>
            </a:r>
            <a:endParaRPr dirty="0">
              <a:solidFill>
                <a:srgbClr val="FFC8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3" name="Google Shape;93;p20"/>
          <p:cNvSpPr txBox="1">
            <a:spLocks noGrp="1"/>
          </p:cNvSpPr>
          <p:nvPr>
            <p:ph type="body" idx="1"/>
          </p:nvPr>
        </p:nvSpPr>
        <p:spPr>
          <a:xfrm>
            <a:off x="2544233" y="1095368"/>
            <a:ext cx="9216000" cy="40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indent="-406390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Poppins"/>
              <a:buChar char="●"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Preprocessing</a:t>
            </a: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1" indent="-406390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Poppins"/>
              <a:buChar char="○"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No null values (NaN)</a:t>
            </a: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1" indent="-406390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Poppins"/>
              <a:buChar char="○"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Training set 80% dataset</a:t>
            </a: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1" indent="-406390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Poppins"/>
              <a:buChar char="○"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Test set 20%</a:t>
            </a: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1" indent="-406390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Poppins"/>
              <a:buChar char="○"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Dropping of irrelevant columns to reduce the dimensionality of the model 'isFlaggedFraud', 'nameOrig', 'nameDest'</a:t>
            </a: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06390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Poppins"/>
              <a:buChar char="●"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Highly imbalanced dataset</a:t>
            </a: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06390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Poppins"/>
              <a:buChar char="●"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Challenge:</a:t>
            </a: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1" indent="-406390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Poppins"/>
              <a:buChar char="○"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Accurately predict 0.127% fraudulent class</a:t>
            </a: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189" indent="-287859">
              <a:spcBef>
                <a:spcPts val="533"/>
              </a:spcBef>
              <a:buSzPts val="2000"/>
              <a:buNone/>
            </a:pPr>
            <a:endParaRPr sz="1600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" name="Google Shape;94;p20"/>
          <p:cNvSpPr txBox="1"/>
          <p:nvPr/>
        </p:nvSpPr>
        <p:spPr>
          <a:xfrm>
            <a:off x="2544233" y="3835400"/>
            <a:ext cx="5723600" cy="2474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marR="0" lvl="0" indent="-406390" algn="just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●"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Converted payment type into categorical numerical features.  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1219170" marR="0" lvl="1" indent="-406390" algn="just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○"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CASH_OUT : 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1219170" marR="0" lvl="1" indent="-406390" algn="just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○"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PAYMENT :2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1219170" marR="0" lvl="1" indent="-406390" algn="just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○"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CASH_IN : 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1219170" marR="0" lvl="1" indent="-406390" algn="just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○"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TRANSFER : 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1219170" marR="0" lvl="1" indent="-406390" algn="just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○"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DEBIT :5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1400" y="3632200"/>
            <a:ext cx="3530600" cy="322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671498"/>
      </p:ext>
    </p:extLst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2536500" y="155567"/>
            <a:ext cx="8969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990"/>
            </a:pPr>
            <a:r>
              <a:rPr lang="en" sz="3600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Methodology- Logistic Regression</a:t>
            </a:r>
            <a:endParaRPr sz="3600" dirty="0">
              <a:solidFill>
                <a:srgbClr val="FFC8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2536500" y="919167"/>
            <a:ext cx="8690400" cy="392641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indent="-414856" algn="just"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7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Measures the relationship between the dependent and independent variable by estimating probability</a:t>
            </a:r>
            <a:endParaRPr sz="1733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algn="just">
              <a:buNone/>
            </a:pPr>
            <a:endParaRPr sz="1733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4856" algn="just"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7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Likelihood that an event will occur</a:t>
            </a:r>
            <a:endParaRPr sz="1733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algn="just">
              <a:buNone/>
            </a:pPr>
            <a:endParaRPr sz="1733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4856"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7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Binary outcomes (yes/no or true/false)</a:t>
            </a:r>
            <a:endParaRPr sz="1733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indent="0" algn="just">
              <a:buNone/>
            </a:pPr>
            <a:endParaRPr sz="1733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4856" algn="just"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7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Applications include:</a:t>
            </a:r>
            <a:endParaRPr sz="1733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1" indent="-414856" algn="just">
              <a:buClr>
                <a:schemeClr val="lt1"/>
              </a:buClr>
              <a:buSzPts val="1300"/>
              <a:buFont typeface="Poppins"/>
              <a:buChar char="○"/>
            </a:pPr>
            <a:r>
              <a:rPr lang="en" sz="17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Hotel Booking - booking.com</a:t>
            </a:r>
            <a:endParaRPr sz="1733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1" indent="-414856" algn="just">
              <a:buClr>
                <a:schemeClr val="lt1"/>
              </a:buClr>
              <a:buSzPts val="1300"/>
              <a:buFont typeface="Poppins"/>
              <a:buChar char="○"/>
            </a:pPr>
            <a:r>
              <a:rPr lang="en" sz="17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Gaming - In-game purchases</a:t>
            </a:r>
            <a:endParaRPr sz="1733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indent="0" algn="just">
              <a:buNone/>
            </a:pPr>
            <a:endParaRPr sz="1733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algn="just">
              <a:buNone/>
            </a:pPr>
            <a:endParaRPr sz="1733">
              <a:solidFill>
                <a:srgbClr val="9E9E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600" y="3619498"/>
            <a:ext cx="4792600" cy="23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/>
          <p:nvPr/>
        </p:nvSpPr>
        <p:spPr>
          <a:xfrm>
            <a:off x="4235600" y="6447601"/>
            <a:ext cx="79564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1067" kern="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Figure 1: Logistic Regression Model (Source:</a:t>
            </a:r>
            <a:r>
              <a:rPr lang="en" sz="1067" u="sng" kern="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http://dataaspirant.com/2017/03/02/how-logistic-regression-model-works/</a:t>
            </a:r>
            <a:r>
              <a:rPr lang="en" sz="1067" kern="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sz="1067" kern="0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2525367" y="202267"/>
            <a:ext cx="88664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990"/>
            </a:pPr>
            <a:r>
              <a:rPr lang="en" sz="3600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Results- Logistic Regression </a:t>
            </a:r>
            <a:endParaRPr sz="3600" dirty="0">
              <a:solidFill>
                <a:srgbClr val="FFC8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35" name="Google Shape;135;p26"/>
          <p:cNvSpPr txBox="1"/>
          <p:nvPr/>
        </p:nvSpPr>
        <p:spPr>
          <a:xfrm>
            <a:off x="370833" y="965867"/>
            <a:ext cx="9976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 defTabSz="1219170">
              <a:buClr>
                <a:srgbClr val="000000"/>
              </a:buClr>
              <a:buSzPts val="1400"/>
              <a:buFont typeface="Arial"/>
              <a:buChar char="●"/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6" name="Google Shape;136;p26"/>
          <p:cNvSpPr txBox="1"/>
          <p:nvPr/>
        </p:nvSpPr>
        <p:spPr>
          <a:xfrm>
            <a:off x="2385667" y="965867"/>
            <a:ext cx="5259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06390" defTabSz="1219170">
              <a:buClr>
                <a:srgbClr val="303030"/>
              </a:buClr>
              <a:buSzPts val="1200"/>
              <a:buFont typeface="Poppins"/>
              <a:buChar char="●"/>
            </a:pPr>
            <a:r>
              <a:rPr lang="en" sz="1600" kern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Training Accuracy : 0.9984458333333334</a:t>
            </a:r>
            <a:endParaRPr sz="1600" kern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09585" indent="-406390" defTabSz="1219170">
              <a:buClr>
                <a:srgbClr val="303030"/>
              </a:buClr>
              <a:buSzPts val="1200"/>
              <a:buFont typeface="Poppins"/>
              <a:buChar char="●"/>
            </a:pPr>
            <a:r>
              <a:rPr lang="en" sz="1600" kern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Testing Accuracy:   0.9985416666666667</a:t>
            </a:r>
            <a:endParaRPr sz="1600" kern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09585" defTabSz="1219170">
              <a:buClr>
                <a:srgbClr val="000000"/>
              </a:buClr>
            </a:pPr>
            <a:endParaRPr sz="1600" kern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997" y="2007067"/>
            <a:ext cx="4768267" cy="44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5367" y="1843834"/>
            <a:ext cx="4242200" cy="2143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4351" y="3987267"/>
            <a:ext cx="3604216" cy="268716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/>
          <p:nvPr/>
        </p:nvSpPr>
        <p:spPr>
          <a:xfrm>
            <a:off x="3122200" y="3074300"/>
            <a:ext cx="2414800" cy="160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plate">
  <a:themeElements>
    <a:clrScheme name="default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C75E00"/>
      </a:accent4>
      <a:accent5>
        <a:srgbClr val="FED416"/>
      </a:accent5>
      <a:accent6>
        <a:srgbClr val="FFFFFF"/>
      </a:accent6>
      <a:hlink>
        <a:srgbClr val="EE6600"/>
      </a:hlink>
      <a:folHlink>
        <a:srgbClr val="EAEAE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Custom 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BBE0E3"/>
      </a:accent4>
      <a:accent5>
        <a:srgbClr val="333399"/>
      </a:accent5>
      <a:accent6>
        <a:srgbClr val="FFFFFF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2752</TotalTime>
  <Words>1182</Words>
  <Application>Microsoft Office PowerPoint</Application>
  <PresentationFormat>Widescreen</PresentationFormat>
  <Paragraphs>154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Calibri</vt:lpstr>
      <vt:lpstr>Georgia</vt:lpstr>
      <vt:lpstr>Poppins</vt:lpstr>
      <vt:lpstr>Poppins ExtraBold</vt:lpstr>
      <vt:lpstr>Poppins Medium</vt:lpstr>
      <vt:lpstr>Poppins SemiBold</vt:lpstr>
      <vt:lpstr>Wingdings</vt:lpstr>
      <vt:lpstr>template</vt:lpstr>
      <vt:lpstr>Custom Design</vt:lpstr>
      <vt:lpstr>Simple Dark</vt:lpstr>
      <vt:lpstr>Banking Transaction Fraud Detection</vt:lpstr>
      <vt:lpstr>Problem Statement</vt:lpstr>
      <vt:lpstr>ML Model Development - Methodology </vt:lpstr>
      <vt:lpstr>Data Analytics (EDA)- Pearson Correlation</vt:lpstr>
      <vt:lpstr>Data Exploration- Pearson Correlation</vt:lpstr>
      <vt:lpstr>Assumptions and Plots</vt:lpstr>
      <vt:lpstr>Data Processing (Data Management)</vt:lpstr>
      <vt:lpstr>Methodology- Logistic Regression</vt:lpstr>
      <vt:lpstr>Results- Logistic Regression </vt:lpstr>
      <vt:lpstr>Model Selection- Logistic Regression </vt:lpstr>
      <vt:lpstr>Methodology- K-Nearest Neighbor (KNN)</vt:lpstr>
      <vt:lpstr>Results- K-Nearest Neighbor (KNN) </vt:lpstr>
      <vt:lpstr>Model Selection- K-Nearest Neighbor (KNN) </vt:lpstr>
      <vt:lpstr>Methodology- Classification Tree</vt:lpstr>
      <vt:lpstr>Results- Classification Tree </vt:lpstr>
      <vt:lpstr>Model Selection - Classification Tree </vt:lpstr>
      <vt:lpstr>Final Model Selection</vt:lpstr>
      <vt:lpstr>🛡️ Fraud Detection System</vt:lpstr>
      <vt:lpstr>Fraud Detection System</vt:lpstr>
      <vt:lpstr>🏗️ Architecture &amp; Components</vt:lpstr>
      <vt:lpstr>✨ Key Features</vt:lpstr>
      <vt:lpstr>⚙️ Usage &amp; Extensibility</vt:lpstr>
      <vt:lpstr>Conclusion and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anokye</dc:creator>
  <cp:lastModifiedBy>john anokye</cp:lastModifiedBy>
  <cp:revision>35</cp:revision>
  <dcterms:created xsi:type="dcterms:W3CDTF">2025-03-30T15:33:23Z</dcterms:created>
  <dcterms:modified xsi:type="dcterms:W3CDTF">2025-04-03T18:16:14Z</dcterms:modified>
</cp:coreProperties>
</file>